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Exo 2"/>
      <p:regular r:id="rId14"/>
      <p:bold r:id="rId15"/>
      <p:italic r:id="rId16"/>
      <p:boldItalic r:id="rId17"/>
    </p:embeddedFont>
    <p:embeddedFont>
      <p:font typeface="Kalam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Exo2-bold.fntdata"/><Relationship Id="rId14" Type="http://schemas.openxmlformats.org/officeDocument/2006/relationships/font" Target="fonts/Exo2-regular.fntdata"/><Relationship Id="rId17" Type="http://schemas.openxmlformats.org/officeDocument/2006/relationships/font" Target="fonts/Exo2-boldItalic.fntdata"/><Relationship Id="rId16" Type="http://schemas.openxmlformats.org/officeDocument/2006/relationships/font" Target="fonts/Exo2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Kalam-bold.fntdata"/><Relationship Id="rId6" Type="http://schemas.openxmlformats.org/officeDocument/2006/relationships/slide" Target="slides/slide1.xml"/><Relationship Id="rId18" Type="http://schemas.openxmlformats.org/officeDocument/2006/relationships/font" Target="fonts/Kalam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6ed60b2f9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6ed60b2f9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44c7a9fe49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44c7a9fe49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6ed60b2f9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6ed60b2f9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44c7a9fe49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44c7a9fe4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44c7a9fe49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44c7a9fe49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44c7a9fe49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44c7a9fe49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44c7a9fe49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44c7a9fe49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image" Target="../media/image17.png"/><Relationship Id="rId7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Relationship Id="rId4" Type="http://schemas.openxmlformats.org/officeDocument/2006/relationships/image" Target="../media/image4.png"/><Relationship Id="rId5" Type="http://schemas.openxmlformats.org/officeDocument/2006/relationships/image" Target="../media/image17.png"/><Relationship Id="rId6" Type="http://schemas.openxmlformats.org/officeDocument/2006/relationships/image" Target="../media/image11.png"/><Relationship Id="rId7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youtu.be/jIwrswJEFBQ?si=0IPpqisAPLdHlyZa" TargetMode="External"/><Relationship Id="rId4" Type="http://schemas.openxmlformats.org/officeDocument/2006/relationships/hyperlink" Target="https://youtu.be/_zKnaVeSYhk?si=dm_lojS_K1aJPFAF" TargetMode="External"/><Relationship Id="rId9" Type="http://schemas.openxmlformats.org/officeDocument/2006/relationships/hyperlink" Target="https://youtube.com/shorts/LjvJ7ybon4Q?si=A4mV4tu0pcJYtiAj" TargetMode="External"/><Relationship Id="rId5" Type="http://schemas.openxmlformats.org/officeDocument/2006/relationships/hyperlink" Target="https://youtu.be/4V44uW8V7e4?si=ln98l8sHfxDesR6V" TargetMode="External"/><Relationship Id="rId6" Type="http://schemas.openxmlformats.org/officeDocument/2006/relationships/hyperlink" Target="https://youtu.be/bCvWrFcUiRU?si=9I_RRG9tVyi1fohI" TargetMode="External"/><Relationship Id="rId7" Type="http://schemas.openxmlformats.org/officeDocument/2006/relationships/hyperlink" Target="https://youtu.be/HJSGoKbNBnQ?si=ubMJRxfEJmv3g-Kb" TargetMode="External"/><Relationship Id="rId8" Type="http://schemas.openxmlformats.org/officeDocument/2006/relationships/hyperlink" Target="https://youtu.be/8HHQUD3HxdY?si=ZQoKIRdkf8oycF0p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 rot="-324918">
            <a:off x="2834741" y="2360459"/>
            <a:ext cx="2148891" cy="307679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400">
                <a:solidFill>
                  <a:srgbClr val="00368E"/>
                </a:solidFill>
                <a:latin typeface="Kalam"/>
                <a:ea typeface="Kalam"/>
                <a:cs typeface="Kalam"/>
                <a:sym typeface="Kalam"/>
              </a:rPr>
              <a:t>ZAKA KRISTIAN 899624</a:t>
            </a:r>
            <a:endParaRPr sz="1400">
              <a:solidFill>
                <a:srgbClr val="00368E"/>
              </a:solidFill>
              <a:latin typeface="Kalam"/>
              <a:ea typeface="Kalam"/>
              <a:cs typeface="Kalam"/>
              <a:sym typeface="Kalam"/>
            </a:endParaRPr>
          </a:p>
        </p:txBody>
      </p:sp>
      <p:sp>
        <p:nvSpPr>
          <p:cNvPr id="55" name="Google Shape;55;p13"/>
          <p:cNvSpPr/>
          <p:nvPr/>
        </p:nvSpPr>
        <p:spPr>
          <a:xfrm>
            <a:off x="7075" y="7075"/>
            <a:ext cx="9144000" cy="5143500"/>
          </a:xfrm>
          <a:prstGeom prst="frame">
            <a:avLst>
              <a:gd fmla="val 10221" name="adj1"/>
            </a:avLst>
          </a:prstGeom>
          <a:solidFill>
            <a:srgbClr val="5FCF5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56" name="Google Shape;56;p13"/>
          <p:cNvSpPr txBox="1"/>
          <p:nvPr>
            <p:ph type="ctrTitle"/>
          </p:nvPr>
        </p:nvSpPr>
        <p:spPr>
          <a:xfrm rot="-578421">
            <a:off x="2429323" y="1596974"/>
            <a:ext cx="2730154" cy="856293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latin typeface="Kalam"/>
                <a:ea typeface="Kalam"/>
                <a:cs typeface="Kalam"/>
                <a:sym typeface="Kalam"/>
              </a:rPr>
              <a:t>Progetto IG Sessione luglio 2025</a:t>
            </a:r>
            <a:endParaRPr sz="2000">
              <a:latin typeface="Kalam"/>
              <a:ea typeface="Kalam"/>
              <a:cs typeface="Kalam"/>
              <a:sym typeface="Kala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3DEA3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359425"/>
            <a:ext cx="87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2720">
                <a:latin typeface="Exo 2"/>
                <a:ea typeface="Exo 2"/>
                <a:cs typeface="Exo 2"/>
                <a:sym typeface="Exo 2"/>
              </a:rPr>
              <a:t>PG</a:t>
            </a:r>
            <a:endParaRPr sz="2720"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7075" y="7075"/>
            <a:ext cx="9144000" cy="5143500"/>
          </a:xfrm>
          <a:prstGeom prst="frame">
            <a:avLst>
              <a:gd fmla="val 3885" name="adj1"/>
            </a:avLst>
          </a:prstGeom>
          <a:solidFill>
            <a:srgbClr val="5FCF5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lt1"/>
              </a:highlight>
            </a:endParaRPr>
          </a:p>
        </p:txBody>
      </p:sp>
      <p:pic>
        <p:nvPicPr>
          <p:cNvPr id="63" name="Google Shape;63;p14" title="PG Buio.PNG"/>
          <p:cNvPicPr preferRelativeResize="0"/>
          <p:nvPr/>
        </p:nvPicPr>
        <p:blipFill rotWithShape="1">
          <a:blip r:embed="rId3">
            <a:alphaModFix/>
          </a:blip>
          <a:srcRect b="10055" l="9298" r="13534" t="0"/>
          <a:stretch/>
        </p:blipFill>
        <p:spPr>
          <a:xfrm>
            <a:off x="449425" y="1047750"/>
            <a:ext cx="3417125" cy="33191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4365925" y="379525"/>
            <a:ext cx="26895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7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Oggetti di scena</a:t>
            </a:r>
            <a:endParaRPr sz="270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pic>
        <p:nvPicPr>
          <p:cNvPr id="65" name="Google Shape;65;p14" title="skateboard.PNG"/>
          <p:cNvPicPr preferRelativeResize="0"/>
          <p:nvPr/>
        </p:nvPicPr>
        <p:blipFill rotWithShape="1">
          <a:blip r:embed="rId4">
            <a:alphaModFix/>
          </a:blip>
          <a:srcRect b="10748" l="7880" r="13317" t="8677"/>
          <a:stretch/>
        </p:blipFill>
        <p:spPr>
          <a:xfrm rot="-5400000">
            <a:off x="4754700" y="1047750"/>
            <a:ext cx="998750" cy="159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 title="Spraycan.PNG"/>
          <p:cNvPicPr preferRelativeResize="0"/>
          <p:nvPr/>
        </p:nvPicPr>
        <p:blipFill rotWithShape="1">
          <a:blip r:embed="rId5">
            <a:alphaModFix/>
          </a:blip>
          <a:srcRect b="9522" l="17233" r="17115" t="8951"/>
          <a:stretch/>
        </p:blipFill>
        <p:spPr>
          <a:xfrm>
            <a:off x="6406200" y="1198475"/>
            <a:ext cx="1155675" cy="137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 title="bag.PNG"/>
          <p:cNvPicPr preferRelativeResize="0"/>
          <p:nvPr/>
        </p:nvPicPr>
        <p:blipFill rotWithShape="1">
          <a:blip r:embed="rId6">
            <a:alphaModFix/>
          </a:blip>
          <a:srcRect b="5233" l="5069" r="6917" t="6807"/>
          <a:stretch/>
        </p:blipFill>
        <p:spPr>
          <a:xfrm>
            <a:off x="4437250" y="2996200"/>
            <a:ext cx="1633650" cy="134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 title="Boombox.PNG"/>
          <p:cNvPicPr preferRelativeResize="0"/>
          <p:nvPr/>
        </p:nvPicPr>
        <p:blipFill rotWithShape="1">
          <a:blip r:embed="rId7">
            <a:alphaModFix/>
          </a:blip>
          <a:srcRect b="12975" l="0" r="17081" t="0"/>
          <a:stretch/>
        </p:blipFill>
        <p:spPr>
          <a:xfrm>
            <a:off x="6349725" y="2914163"/>
            <a:ext cx="2275075" cy="150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3DEA3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7075" y="7075"/>
            <a:ext cx="9144000" cy="5143500"/>
          </a:xfrm>
          <a:prstGeom prst="frame">
            <a:avLst>
              <a:gd fmla="val 3885" name="adj1"/>
            </a:avLst>
          </a:prstGeom>
          <a:solidFill>
            <a:srgbClr val="5FCF5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lt1"/>
              </a:highlight>
            </a:endParaRPr>
          </a:p>
        </p:txBody>
      </p:sp>
      <p:pic>
        <p:nvPicPr>
          <p:cNvPr id="74" name="Google Shape;74;p15" title="PG Buio.PNG"/>
          <p:cNvPicPr preferRelativeResize="0"/>
          <p:nvPr/>
        </p:nvPicPr>
        <p:blipFill rotWithShape="1">
          <a:blip r:embed="rId3">
            <a:alphaModFix/>
          </a:blip>
          <a:srcRect b="10055" l="9298" r="13534" t="0"/>
          <a:stretch/>
        </p:blipFill>
        <p:spPr>
          <a:xfrm>
            <a:off x="435025" y="1810950"/>
            <a:ext cx="2308874" cy="2242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 title="PG lucepehcosì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6875" y="1810950"/>
            <a:ext cx="2511032" cy="224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 title="PG lucesole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60875" y="1810950"/>
            <a:ext cx="2450907" cy="2242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7" name="Google Shape;77;p15"/>
          <p:cNvCxnSpPr/>
          <p:nvPr/>
        </p:nvCxnSpPr>
        <p:spPr>
          <a:xfrm flipH="1">
            <a:off x="1699200" y="1238400"/>
            <a:ext cx="14400" cy="38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8" name="Google Shape;78;p15"/>
          <p:cNvCxnSpPr/>
          <p:nvPr/>
        </p:nvCxnSpPr>
        <p:spPr>
          <a:xfrm flipH="1">
            <a:off x="4270800" y="1238400"/>
            <a:ext cx="14400" cy="38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9" name="Google Shape;79;p15"/>
          <p:cNvCxnSpPr/>
          <p:nvPr/>
        </p:nvCxnSpPr>
        <p:spPr>
          <a:xfrm flipH="1">
            <a:off x="7279125" y="1238400"/>
            <a:ext cx="14400" cy="38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0" name="Google Shape;80;p15"/>
          <p:cNvSpPr txBox="1"/>
          <p:nvPr/>
        </p:nvSpPr>
        <p:spPr>
          <a:xfrm>
            <a:off x="1031400" y="784800"/>
            <a:ext cx="13500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dk2"/>
                </a:solidFill>
              </a:rPr>
              <a:t>luce assente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3456489" y="849600"/>
            <a:ext cx="18918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2"/>
                </a:solidFill>
              </a:rPr>
              <a:t>luce incidente da lato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6611325" y="849600"/>
            <a:ext cx="13500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chemeClr val="dk2"/>
                </a:solidFill>
              </a:rPr>
              <a:t>luce davanti</a:t>
            </a:r>
            <a:endParaRPr sz="1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3DEA3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352800"/>
            <a:ext cx="8520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Exo 2"/>
                <a:ea typeface="Exo 2"/>
                <a:cs typeface="Exo 2"/>
                <a:sym typeface="Exo 2"/>
              </a:rPr>
              <a:t>Cel Shading</a:t>
            </a:r>
            <a:endParaRPr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88" name="Google Shape;88;p16"/>
          <p:cNvSpPr/>
          <p:nvPr/>
        </p:nvSpPr>
        <p:spPr>
          <a:xfrm>
            <a:off x="7075" y="7075"/>
            <a:ext cx="9144000" cy="5143500"/>
          </a:xfrm>
          <a:prstGeom prst="frame">
            <a:avLst>
              <a:gd fmla="val 3885" name="adj1"/>
            </a:avLst>
          </a:prstGeom>
          <a:solidFill>
            <a:srgbClr val="5FCF5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lt1"/>
              </a:highlight>
            </a:endParaRPr>
          </a:p>
        </p:txBody>
      </p:sp>
      <p:pic>
        <p:nvPicPr>
          <p:cNvPr id="89" name="Google Shape;89;p16"/>
          <p:cNvPicPr preferRelativeResize="0"/>
          <p:nvPr/>
        </p:nvPicPr>
        <p:blipFill rotWithShape="1">
          <a:blip r:embed="rId3">
            <a:alphaModFix/>
          </a:blip>
          <a:srcRect b="0" l="22548" r="14884" t="21500"/>
          <a:stretch/>
        </p:blipFill>
        <p:spPr>
          <a:xfrm>
            <a:off x="463500" y="837725"/>
            <a:ext cx="2599750" cy="183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 rotWithShape="1">
          <a:blip r:embed="rId4">
            <a:alphaModFix/>
          </a:blip>
          <a:srcRect b="15232" l="0" r="0" t="0"/>
          <a:stretch/>
        </p:blipFill>
        <p:spPr>
          <a:xfrm>
            <a:off x="4306600" y="965700"/>
            <a:ext cx="2818625" cy="18379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/>
          <p:nvPr/>
        </p:nvSpPr>
        <p:spPr>
          <a:xfrm rot="8964737">
            <a:off x="6567168" y="1055125"/>
            <a:ext cx="713364" cy="168245"/>
          </a:xfrm>
          <a:prstGeom prst="rightArrow">
            <a:avLst>
              <a:gd fmla="val 50000" name="adj1"/>
              <a:gd fmla="val 36647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 txBox="1"/>
          <p:nvPr/>
        </p:nvSpPr>
        <p:spPr>
          <a:xfrm>
            <a:off x="7171200" y="713700"/>
            <a:ext cx="6996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</a:rPr>
              <a:t>outline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93" name="Google Shape;93;p16"/>
          <p:cNvSpPr/>
          <p:nvPr/>
        </p:nvSpPr>
        <p:spPr>
          <a:xfrm rot="-9966242">
            <a:off x="6448110" y="1841283"/>
            <a:ext cx="713275" cy="168150"/>
          </a:xfrm>
          <a:prstGeom prst="rightArrow">
            <a:avLst>
              <a:gd fmla="val 50000" name="adj1"/>
              <a:gd fmla="val 36647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 txBox="1"/>
          <p:nvPr/>
        </p:nvSpPr>
        <p:spPr>
          <a:xfrm>
            <a:off x="7171200" y="1840600"/>
            <a:ext cx="11376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</a:rPr>
              <a:t>colori/ombre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770400" y="3139200"/>
            <a:ext cx="3916800" cy="7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</a:rPr>
              <a:t>1986: the great Mouse Detective 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</a:rPr>
              <a:t>2000: Jet Set Radio 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96" name="Google Shape;9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59137" y="3105946"/>
            <a:ext cx="2780624" cy="156410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6"/>
          <p:cNvSpPr/>
          <p:nvPr/>
        </p:nvSpPr>
        <p:spPr>
          <a:xfrm rot="-4337">
            <a:off x="4266475" y="3297626"/>
            <a:ext cx="713401" cy="115500"/>
          </a:xfrm>
          <a:prstGeom prst="rightArrow">
            <a:avLst>
              <a:gd fmla="val 50000" name="adj1"/>
              <a:gd fmla="val 128723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/>
          <p:nvPr/>
        </p:nvSpPr>
        <p:spPr>
          <a:xfrm rot="-5402160">
            <a:off x="93490" y="3196900"/>
            <a:ext cx="954900" cy="168300"/>
          </a:xfrm>
          <a:prstGeom prst="rightArrow">
            <a:avLst>
              <a:gd fmla="val 50000" name="adj1"/>
              <a:gd fmla="val 36647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6"/>
          <p:cNvSpPr/>
          <p:nvPr/>
        </p:nvSpPr>
        <p:spPr>
          <a:xfrm>
            <a:off x="540000" y="3600000"/>
            <a:ext cx="230400" cy="1584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3DEA3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7" title="Rende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0476" y="1059375"/>
            <a:ext cx="6723048" cy="37817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7"/>
          <p:cNvSpPr txBox="1"/>
          <p:nvPr>
            <p:ph type="title"/>
          </p:nvPr>
        </p:nvSpPr>
        <p:spPr>
          <a:xfrm>
            <a:off x="311700" y="352800"/>
            <a:ext cx="8520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Exo 2"/>
                <a:ea typeface="Exo 2"/>
                <a:cs typeface="Exo 2"/>
                <a:sym typeface="Exo 2"/>
              </a:rPr>
              <a:t>Elementi scena</a:t>
            </a:r>
            <a:endParaRPr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06" name="Google Shape;106;p17"/>
          <p:cNvSpPr/>
          <p:nvPr/>
        </p:nvSpPr>
        <p:spPr>
          <a:xfrm>
            <a:off x="7075" y="7075"/>
            <a:ext cx="9144000" cy="5143500"/>
          </a:xfrm>
          <a:prstGeom prst="frame">
            <a:avLst>
              <a:gd fmla="val 3885" name="adj1"/>
            </a:avLst>
          </a:prstGeom>
          <a:solidFill>
            <a:srgbClr val="5FCF5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lt1"/>
              </a:highlight>
            </a:endParaRPr>
          </a:p>
        </p:txBody>
      </p:sp>
      <p:pic>
        <p:nvPicPr>
          <p:cNvPr id="107" name="Google Shape;107;p17" title="Boombox.PNG"/>
          <p:cNvPicPr preferRelativeResize="0"/>
          <p:nvPr/>
        </p:nvPicPr>
        <p:blipFill rotWithShape="1">
          <a:blip r:embed="rId4">
            <a:alphaModFix/>
          </a:blip>
          <a:srcRect b="16490" l="7763" r="20283" t="5060"/>
          <a:stretch/>
        </p:blipFill>
        <p:spPr>
          <a:xfrm>
            <a:off x="6746400" y="1922400"/>
            <a:ext cx="1634400" cy="132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7" title="bag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83775" y="1564200"/>
            <a:ext cx="1562819" cy="128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7" title="Spraycan.PNG"/>
          <p:cNvPicPr preferRelativeResize="0"/>
          <p:nvPr/>
        </p:nvPicPr>
        <p:blipFill rotWithShape="1">
          <a:blip r:embed="rId6">
            <a:alphaModFix/>
          </a:blip>
          <a:srcRect b="5506" l="13132" r="19554" t="3782"/>
          <a:stretch/>
        </p:blipFill>
        <p:spPr>
          <a:xfrm>
            <a:off x="4802603" y="1622603"/>
            <a:ext cx="950200" cy="122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7" title="skateboard.PNG"/>
          <p:cNvPicPr preferRelativeResize="0"/>
          <p:nvPr/>
        </p:nvPicPr>
        <p:blipFill rotWithShape="1">
          <a:blip r:embed="rId7">
            <a:alphaModFix/>
          </a:blip>
          <a:srcRect b="8583" l="0" r="17273" t="0"/>
          <a:stretch/>
        </p:blipFill>
        <p:spPr>
          <a:xfrm rot="-5400000">
            <a:off x="663450" y="1570650"/>
            <a:ext cx="964800" cy="1668299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7"/>
          <p:cNvSpPr/>
          <p:nvPr/>
        </p:nvSpPr>
        <p:spPr>
          <a:xfrm>
            <a:off x="5855255" y="2887212"/>
            <a:ext cx="617750" cy="601950"/>
          </a:xfrm>
          <a:custGeom>
            <a:rect b="b" l="l" r="r" t="t"/>
            <a:pathLst>
              <a:path extrusionOk="0" h="24078" w="24710">
                <a:moveTo>
                  <a:pt x="231" y="24079"/>
                </a:moveTo>
                <a:cubicBezTo>
                  <a:pt x="-1167" y="15690"/>
                  <a:pt x="5034" y="5991"/>
                  <a:pt x="12327" y="1615"/>
                </a:cubicBezTo>
                <a:cubicBezTo>
                  <a:pt x="15891" y="-523"/>
                  <a:pt x="20555" y="175"/>
                  <a:pt x="24711" y="175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2" name="Google Shape;112;p17"/>
          <p:cNvSpPr/>
          <p:nvPr/>
        </p:nvSpPr>
        <p:spPr>
          <a:xfrm>
            <a:off x="6408200" y="2847951"/>
            <a:ext cx="129397" cy="190418"/>
          </a:xfrm>
          <a:custGeom>
            <a:rect b="b" l="l" r="r" t="t"/>
            <a:pathLst>
              <a:path extrusionOk="0" h="8774" w="6336">
                <a:moveTo>
                  <a:pt x="0" y="8775"/>
                </a:moveTo>
                <a:cubicBezTo>
                  <a:pt x="2261" y="6514"/>
                  <a:pt x="6336" y="4772"/>
                  <a:pt x="6336" y="1575"/>
                </a:cubicBezTo>
                <a:cubicBezTo>
                  <a:pt x="6336" y="-404"/>
                  <a:pt x="2555" y="135"/>
                  <a:pt x="576" y="135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3" name="Google Shape;113;p17"/>
          <p:cNvSpPr/>
          <p:nvPr/>
        </p:nvSpPr>
        <p:spPr>
          <a:xfrm>
            <a:off x="4845689" y="2988000"/>
            <a:ext cx="129400" cy="626400"/>
          </a:xfrm>
          <a:custGeom>
            <a:rect b="b" l="l" r="r" t="t"/>
            <a:pathLst>
              <a:path extrusionOk="0" h="25056" w="5176">
                <a:moveTo>
                  <a:pt x="5176" y="25056"/>
                </a:moveTo>
                <a:cubicBezTo>
                  <a:pt x="678" y="17987"/>
                  <a:pt x="-2765" y="5925"/>
                  <a:pt x="3160" y="0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4" name="Google Shape;114;p17"/>
          <p:cNvSpPr/>
          <p:nvPr/>
        </p:nvSpPr>
        <p:spPr>
          <a:xfrm>
            <a:off x="4816800" y="2948667"/>
            <a:ext cx="174600" cy="140125"/>
          </a:xfrm>
          <a:custGeom>
            <a:rect b="b" l="l" r="r" t="t"/>
            <a:pathLst>
              <a:path extrusionOk="0" h="5605" w="6984">
                <a:moveTo>
                  <a:pt x="0" y="2437"/>
                </a:moveTo>
                <a:cubicBezTo>
                  <a:pt x="2075" y="1659"/>
                  <a:pt x="4563" y="-909"/>
                  <a:pt x="6336" y="421"/>
                </a:cubicBezTo>
                <a:cubicBezTo>
                  <a:pt x="7718" y="1458"/>
                  <a:pt x="6336" y="3877"/>
                  <a:pt x="6336" y="5605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5" name="Google Shape;115;p17"/>
          <p:cNvSpPr/>
          <p:nvPr/>
        </p:nvSpPr>
        <p:spPr>
          <a:xfrm>
            <a:off x="2700000" y="2948675"/>
            <a:ext cx="247775" cy="568800"/>
          </a:xfrm>
          <a:custGeom>
            <a:rect b="b" l="l" r="r" t="t"/>
            <a:pathLst>
              <a:path extrusionOk="0" h="22752" w="9911">
                <a:moveTo>
                  <a:pt x="0" y="22752"/>
                </a:moveTo>
                <a:cubicBezTo>
                  <a:pt x="5529" y="16670"/>
                  <a:pt x="11497" y="7974"/>
                  <a:pt x="9504" y="0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6" name="Google Shape;116;p17"/>
          <p:cNvSpPr/>
          <p:nvPr/>
        </p:nvSpPr>
        <p:spPr>
          <a:xfrm>
            <a:off x="2829600" y="2866968"/>
            <a:ext cx="244800" cy="149825"/>
          </a:xfrm>
          <a:custGeom>
            <a:rect b="b" l="l" r="r" t="t"/>
            <a:pathLst>
              <a:path extrusionOk="0" h="5993" w="9792">
                <a:moveTo>
                  <a:pt x="0" y="5993"/>
                </a:moveTo>
                <a:cubicBezTo>
                  <a:pt x="1364" y="3947"/>
                  <a:pt x="2325" y="1146"/>
                  <a:pt x="4608" y="233"/>
                </a:cubicBezTo>
                <a:cubicBezTo>
                  <a:pt x="6941" y="-700"/>
                  <a:pt x="8668" y="3458"/>
                  <a:pt x="9792" y="5705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7" name="Google Shape;117;p17"/>
          <p:cNvSpPr/>
          <p:nvPr/>
        </p:nvSpPr>
        <p:spPr>
          <a:xfrm>
            <a:off x="1872000" y="3103200"/>
            <a:ext cx="166850" cy="396000"/>
          </a:xfrm>
          <a:custGeom>
            <a:rect b="b" l="l" r="r" t="t"/>
            <a:pathLst>
              <a:path extrusionOk="0" h="15840" w="6674">
                <a:moveTo>
                  <a:pt x="0" y="15840"/>
                </a:moveTo>
                <a:cubicBezTo>
                  <a:pt x="3915" y="15188"/>
                  <a:pt x="7810" y="9445"/>
                  <a:pt x="6336" y="5760"/>
                </a:cubicBezTo>
                <a:cubicBezTo>
                  <a:pt x="5352" y="3301"/>
                  <a:pt x="2737" y="1873"/>
                  <a:pt x="864" y="0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8" name="Google Shape;118;p17"/>
          <p:cNvSpPr/>
          <p:nvPr/>
        </p:nvSpPr>
        <p:spPr>
          <a:xfrm>
            <a:off x="1853803" y="3025446"/>
            <a:ext cx="147775" cy="156950"/>
          </a:xfrm>
          <a:custGeom>
            <a:rect b="b" l="l" r="r" t="t"/>
            <a:pathLst>
              <a:path extrusionOk="0" h="6278" w="5911">
                <a:moveTo>
                  <a:pt x="440" y="6278"/>
                </a:moveTo>
                <a:cubicBezTo>
                  <a:pt x="440" y="4454"/>
                  <a:pt x="-498" y="2370"/>
                  <a:pt x="440" y="806"/>
                </a:cubicBezTo>
                <a:cubicBezTo>
                  <a:pt x="1380" y="-760"/>
                  <a:pt x="4085" y="518"/>
                  <a:pt x="5912" y="518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3DEA3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311700" y="352800"/>
            <a:ext cx="8520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it">
                <a:latin typeface="Exo 2"/>
                <a:ea typeface="Exo 2"/>
                <a:cs typeface="Exo 2"/>
                <a:sym typeface="Exo 2"/>
              </a:rPr>
              <a:t>Shader Editor / Modifiers</a:t>
            </a:r>
            <a:endParaRPr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24" name="Google Shape;124;p18"/>
          <p:cNvSpPr/>
          <p:nvPr/>
        </p:nvSpPr>
        <p:spPr>
          <a:xfrm>
            <a:off x="7075" y="7075"/>
            <a:ext cx="9144000" cy="5143500"/>
          </a:xfrm>
          <a:prstGeom prst="frame">
            <a:avLst>
              <a:gd fmla="val 3885" name="adj1"/>
            </a:avLst>
          </a:prstGeom>
          <a:solidFill>
            <a:srgbClr val="5FCF5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lt1"/>
              </a:highlight>
            </a:endParaRPr>
          </a:p>
        </p:txBody>
      </p:sp>
      <p:pic>
        <p:nvPicPr>
          <p:cNvPr id="125" name="Google Shape;125;p18"/>
          <p:cNvPicPr preferRelativeResize="0"/>
          <p:nvPr/>
        </p:nvPicPr>
        <p:blipFill rotWithShape="1">
          <a:blip r:embed="rId3">
            <a:alphaModFix/>
          </a:blip>
          <a:srcRect b="12812" l="0" r="0" t="10146"/>
          <a:stretch/>
        </p:blipFill>
        <p:spPr>
          <a:xfrm>
            <a:off x="311700" y="954000"/>
            <a:ext cx="4665401" cy="109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8"/>
          <p:cNvSpPr txBox="1"/>
          <p:nvPr/>
        </p:nvSpPr>
        <p:spPr>
          <a:xfrm>
            <a:off x="5191200" y="954000"/>
            <a:ext cx="1576800" cy="7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2"/>
                </a:solidFill>
              </a:rPr>
              <a:t>Per gli elementi con texture a tinta unica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9" y="2480125"/>
            <a:ext cx="3554050" cy="184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8"/>
          <p:cNvSpPr txBox="1"/>
          <p:nvPr/>
        </p:nvSpPr>
        <p:spPr>
          <a:xfrm>
            <a:off x="3801600" y="2883425"/>
            <a:ext cx="1389600" cy="10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2"/>
                </a:solidFill>
              </a:rPr>
              <a:t>Per gli elementi con texture complesse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29" name="Google Shape;129;p18"/>
          <p:cNvPicPr preferRelativeResize="0"/>
          <p:nvPr/>
        </p:nvPicPr>
        <p:blipFill rotWithShape="1">
          <a:blip r:embed="rId5">
            <a:alphaModFix/>
          </a:blip>
          <a:srcRect b="0" l="0" r="4039" t="0"/>
          <a:stretch/>
        </p:blipFill>
        <p:spPr>
          <a:xfrm>
            <a:off x="5033450" y="2416800"/>
            <a:ext cx="1828150" cy="222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14925" y="3265501"/>
            <a:ext cx="1781375" cy="13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8"/>
          <p:cNvSpPr txBox="1"/>
          <p:nvPr/>
        </p:nvSpPr>
        <p:spPr>
          <a:xfrm>
            <a:off x="6969600" y="2416800"/>
            <a:ext cx="1781400" cy="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dk2"/>
                </a:solidFill>
              </a:rPr>
              <a:t>Per la creazione della outline</a:t>
            </a:r>
            <a:endParaRPr sz="1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3DEA3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/>
          <p:nvPr>
            <p:ph type="title"/>
          </p:nvPr>
        </p:nvSpPr>
        <p:spPr>
          <a:xfrm>
            <a:off x="311700" y="352800"/>
            <a:ext cx="8520600" cy="4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Exo 2"/>
                <a:ea typeface="Exo 2"/>
                <a:cs typeface="Exo 2"/>
                <a:sym typeface="Exo 2"/>
              </a:rPr>
              <a:t>Difficoltà / problematiche</a:t>
            </a:r>
            <a:endParaRPr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37" name="Google Shape;137;p19"/>
          <p:cNvSpPr/>
          <p:nvPr/>
        </p:nvSpPr>
        <p:spPr>
          <a:xfrm>
            <a:off x="7075" y="7075"/>
            <a:ext cx="9144000" cy="5143500"/>
          </a:xfrm>
          <a:prstGeom prst="frame">
            <a:avLst>
              <a:gd fmla="val 3885" name="adj1"/>
            </a:avLst>
          </a:prstGeom>
          <a:solidFill>
            <a:srgbClr val="5FCF5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lt1"/>
              </a:highlight>
            </a:endParaRPr>
          </a:p>
        </p:txBody>
      </p:sp>
      <p:pic>
        <p:nvPicPr>
          <p:cNvPr id="138" name="Google Shape;13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4802" y="1005277"/>
            <a:ext cx="3600001" cy="30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9"/>
          <p:cNvSpPr txBox="1"/>
          <p:nvPr/>
        </p:nvSpPr>
        <p:spPr>
          <a:xfrm>
            <a:off x="311700" y="1386875"/>
            <a:ext cx="4519500" cy="29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it">
                <a:solidFill>
                  <a:schemeClr val="dk2"/>
                </a:solidFill>
              </a:rPr>
              <a:t>rig del modello causa multiple mesh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it">
                <a:solidFill>
                  <a:schemeClr val="dk2"/>
                </a:solidFill>
              </a:rPr>
              <a:t>creazione della giacca e delle mani del personaggio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it">
                <a:solidFill>
                  <a:schemeClr val="dk2"/>
                </a:solidFill>
              </a:rPr>
              <a:t>gestione color ramp con oggetti con molteplici colori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it">
                <a:solidFill>
                  <a:schemeClr val="dk2"/>
                </a:solidFill>
              </a:rPr>
              <a:t>luce adatta a rendere l’effetto dei colori del cel shading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it">
                <a:solidFill>
                  <a:schemeClr val="dk2"/>
                </a:solidFill>
              </a:rPr>
              <a:t>proporzioni personaggio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3DEA3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/>
          <p:nvPr/>
        </p:nvSpPr>
        <p:spPr>
          <a:xfrm>
            <a:off x="7075" y="7075"/>
            <a:ext cx="9144000" cy="5143500"/>
          </a:xfrm>
          <a:prstGeom prst="frame">
            <a:avLst>
              <a:gd fmla="val 3885" name="adj1"/>
            </a:avLst>
          </a:prstGeom>
          <a:solidFill>
            <a:srgbClr val="5FCF5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145" name="Google Shape;14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Bibliografia/ Link e Conclusione</a:t>
            </a:r>
            <a:endParaRPr/>
          </a:p>
        </p:txBody>
      </p:sp>
      <p:sp>
        <p:nvSpPr>
          <p:cNvPr id="146" name="Google Shape;146;p20"/>
          <p:cNvSpPr txBox="1"/>
          <p:nvPr/>
        </p:nvSpPr>
        <p:spPr>
          <a:xfrm>
            <a:off x="403200" y="1080000"/>
            <a:ext cx="4716000" cy="35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/>
              <a:t>	Rig</a:t>
            </a:r>
            <a:endParaRPr sz="13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it" sz="1300">
                <a:solidFill>
                  <a:schemeClr val="dk1"/>
                </a:solidFill>
              </a:rPr>
              <a:t>Add-on : Rigify</a:t>
            </a:r>
            <a:endParaRPr sz="13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it" sz="1100" u="sng">
                <a:solidFill>
                  <a:schemeClr val="hlink"/>
                </a:solidFill>
                <a:hlinkClick r:id="rId3"/>
              </a:rPr>
              <a:t>https://youtu.be/jIwrswJEFBQ?si=0IPpqisAPLdHlyZa</a:t>
            </a:r>
            <a:endParaRPr sz="1100">
              <a:solidFill>
                <a:schemeClr val="dk2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it" sz="1100" u="sng">
                <a:solidFill>
                  <a:schemeClr val="hlink"/>
                </a:solidFill>
                <a:hlinkClick r:id="rId4"/>
              </a:rPr>
              <a:t>https://youtu.be/_zKnaVeSYhk?si=dm_lojS_K1aJPFAF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dk2"/>
                </a:solidFill>
              </a:rPr>
              <a:t>	</a:t>
            </a:r>
            <a:r>
              <a:rPr lang="it" sz="1300">
                <a:solidFill>
                  <a:schemeClr val="dk1"/>
                </a:solidFill>
              </a:rPr>
              <a:t>Modellazione</a:t>
            </a:r>
            <a:endParaRPr sz="13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it" sz="1100" u="sng">
                <a:solidFill>
                  <a:schemeClr val="hlink"/>
                </a:solidFill>
                <a:hlinkClick r:id="rId5"/>
              </a:rPr>
              <a:t>https://youtu.be/4V44uW8V7e4?si=ln98l8sHfxDesR6V</a:t>
            </a:r>
            <a:endParaRPr sz="1100">
              <a:solidFill>
                <a:schemeClr val="dk2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it" sz="1100" u="sng">
                <a:solidFill>
                  <a:schemeClr val="hlink"/>
                </a:solidFill>
                <a:hlinkClick r:id="rId6"/>
              </a:rPr>
              <a:t>https://youtu.be/bCvWrFcUiRU?si=9I_RRG9tVyi1fohI</a:t>
            </a:r>
            <a:endParaRPr sz="1100">
              <a:solidFill>
                <a:schemeClr val="dk2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it" sz="1100" u="sng">
                <a:solidFill>
                  <a:schemeClr val="hlink"/>
                </a:solidFill>
                <a:hlinkClick r:id="rId7"/>
              </a:rPr>
              <a:t>https://youtu.be/HJSGoKbNBnQ?si=ubMJRxfEJmv3g-Kb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chemeClr val="dk2"/>
                </a:solidFill>
              </a:rPr>
              <a:t>	</a:t>
            </a:r>
            <a:r>
              <a:rPr lang="it" sz="1300">
                <a:solidFill>
                  <a:schemeClr val="dk1"/>
                </a:solidFill>
              </a:rPr>
              <a:t>Toon Shader</a:t>
            </a:r>
            <a:endParaRPr sz="13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it" sz="1100" u="sng">
                <a:solidFill>
                  <a:schemeClr val="accent5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https://youtu.be/8HHQUD3HxdY?si=ZQoKIRdkf8oycF0p</a:t>
            </a:r>
            <a:endParaRPr sz="1100">
              <a:solidFill>
                <a:schemeClr val="dk2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it" sz="1100" u="sng">
                <a:solidFill>
                  <a:schemeClr val="hlink"/>
                </a:solidFill>
                <a:hlinkClick r:id="rId9"/>
              </a:rPr>
              <a:t>https://youtube.com/shorts/LjvJ7ybon4Q?si=A4mV4tu0pcJYtiAj</a:t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